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6" r:id="rId3"/>
    <p:sldId id="258" r:id="rId4"/>
    <p:sldId id="257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6473" autoAdjust="0"/>
  </p:normalViewPr>
  <p:slideViewPr>
    <p:cSldViewPr showGuides="1">
      <p:cViewPr varScale="1">
        <p:scale>
          <a:sx n="56" d="100"/>
          <a:sy n="56" d="100"/>
        </p:scale>
        <p:origin x="-22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7560C-9BCA-4B69-A5D6-C1A14B5F19B0}" type="datetimeFigureOut">
              <a:rPr lang="es-CL" smtClean="0"/>
              <a:t>06-05-2016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0FB5C-F118-46FD-9636-9C73A2052A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6268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1. Biomolecules from D. geminate extract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A, example of chromatography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from HPLC system from 5 different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rivers.The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insert show a table with value of peak and retention time,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copared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form the 5 different rivers contaminated with D.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geminata</a:t>
            </a:r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0FB5C-F118-46FD-9636-9C73A2052AEA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8195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2. Effect on CHSE-214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cell line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A, example of microphotographs in control, and exposed to water contaminated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with D.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geminata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0,01 V/V for 24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Upper panel, show panoptic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Lower panel show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alexa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488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phalodin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B, Cells viability, by MTT in a curve concentration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water for river or water contaminated with D.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geminata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C Cells viability, by MTT in a curve concentration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extract polyphenols from  D.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geminata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. The microphotographs are representative of the 5 independent observations. Each r point represents (mean ± SEM), la measurements of at least 5 independent culture and experiments.</a:t>
            </a:r>
            <a:endParaRPr lang="es-C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0FB5C-F118-46FD-9636-9C73A2052AEA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8915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3. Effect on SHK-1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cell line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A, example of microphotographs in control, and exposed to water contaminated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with D.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geminata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0,01 V/V for 24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Upper panel, show panoptic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Lower panel show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alexa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488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phalodin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B, Cells viability, by MTT in a curve concentration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water for river or water contaminated with D.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geminata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C Cells viability, by MTT in a curve concentration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extract polyphenols from  D.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geminata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. The microphotographs are representative of the 5 independent observations. Each r point represents (mean ± SEM), la measurements of at least 5 independent culture and experiments.</a:t>
            </a:r>
            <a:endParaRPr lang="es-C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0FB5C-F118-46FD-9636-9C73A2052AEA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934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4. Effect on viability and proliferation of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cell line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A, example of microphotographs in control, and exposed to water contaminated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with D.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geminata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0,01 V/V for 24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Upper panel, show panoptic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Lower panel show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alexa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488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phalodin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B, Cells viability, by MTT in a curve concentration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water for river or water contaminated with D.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geminata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C Cells viability, by MTT in a curve concentration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extract polyphenols from  D.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geminata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. The microphotographs are representative of the 5 independent observations. Each r point represents (mean ± SEM), la measurements of at least 5 independent culture and experiments.</a:t>
            </a:r>
            <a:endParaRPr lang="es-C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0FB5C-F118-46FD-9636-9C73A2052AEA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3607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F6E4-662F-4BA4-A83B-4EA923C7E7EC}" type="datetimeFigureOut">
              <a:rPr lang="es-CL" smtClean="0"/>
              <a:t>06-05-2016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0096-8F94-47C1-B6DC-D8CF96798BD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0869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F6E4-662F-4BA4-A83B-4EA923C7E7EC}" type="datetimeFigureOut">
              <a:rPr lang="es-CL" smtClean="0"/>
              <a:t>06-05-2016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0096-8F94-47C1-B6DC-D8CF96798BD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1743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F6E4-662F-4BA4-A83B-4EA923C7E7EC}" type="datetimeFigureOut">
              <a:rPr lang="es-CL" smtClean="0"/>
              <a:t>06-05-2016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0096-8F94-47C1-B6DC-D8CF96798BD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6517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F6E4-662F-4BA4-A83B-4EA923C7E7EC}" type="datetimeFigureOut">
              <a:rPr lang="es-CL" smtClean="0"/>
              <a:t>06-05-2016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0096-8F94-47C1-B6DC-D8CF96798BD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9901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F6E4-662F-4BA4-A83B-4EA923C7E7EC}" type="datetimeFigureOut">
              <a:rPr lang="es-CL" smtClean="0"/>
              <a:t>06-05-2016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0096-8F94-47C1-B6DC-D8CF96798BD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2884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F6E4-662F-4BA4-A83B-4EA923C7E7EC}" type="datetimeFigureOut">
              <a:rPr lang="es-CL" smtClean="0"/>
              <a:t>06-05-2016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0096-8F94-47C1-B6DC-D8CF96798BD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204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F6E4-662F-4BA4-A83B-4EA923C7E7EC}" type="datetimeFigureOut">
              <a:rPr lang="es-CL" smtClean="0"/>
              <a:t>06-05-2016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0096-8F94-47C1-B6DC-D8CF96798BD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0660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F6E4-662F-4BA4-A83B-4EA923C7E7EC}" type="datetimeFigureOut">
              <a:rPr lang="es-CL" smtClean="0"/>
              <a:t>06-05-2016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0096-8F94-47C1-B6DC-D8CF96798BD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2535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F6E4-662F-4BA4-A83B-4EA923C7E7EC}" type="datetimeFigureOut">
              <a:rPr lang="es-CL" smtClean="0"/>
              <a:t>06-05-2016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0096-8F94-47C1-B6DC-D8CF96798BD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9320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F6E4-662F-4BA4-A83B-4EA923C7E7EC}" type="datetimeFigureOut">
              <a:rPr lang="es-CL" smtClean="0"/>
              <a:t>06-05-2016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0096-8F94-47C1-B6DC-D8CF96798BD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1622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F6E4-662F-4BA4-A83B-4EA923C7E7EC}" type="datetimeFigureOut">
              <a:rPr lang="es-CL" smtClean="0"/>
              <a:t>06-05-2016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0096-8F94-47C1-B6DC-D8CF96798BD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530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0F6E4-662F-4BA4-A83B-4EA923C7E7EC}" type="datetimeFigureOut">
              <a:rPr lang="es-CL" smtClean="0"/>
              <a:t>06-05-2016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00096-8F94-47C1-B6DC-D8CF96798BD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1029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jpeg"/><Relationship Id="rId11" Type="http://schemas.openxmlformats.org/officeDocument/2006/relationships/image" Target="../media/image4.emf"/><Relationship Id="rId5" Type="http://schemas.openxmlformats.org/officeDocument/2006/relationships/image" Target="../media/image6.jpeg"/><Relationship Id="rId10" Type="http://schemas.openxmlformats.org/officeDocument/2006/relationships/oleObject" Target="../embeddings/oleObject2.bin"/><Relationship Id="rId4" Type="http://schemas.openxmlformats.org/officeDocument/2006/relationships/image" Target="../media/image5.jpeg"/><Relationship Id="rId9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4.jpeg"/><Relationship Id="rId5" Type="http://schemas.openxmlformats.org/officeDocument/2006/relationships/image" Target="../media/image9.emf"/><Relationship Id="rId10" Type="http://schemas.openxmlformats.org/officeDocument/2006/relationships/image" Target="../media/image13.jpeg"/><Relationship Id="rId4" Type="http://schemas.openxmlformats.org/officeDocument/2006/relationships/oleObject" Target="../embeddings/oleObject3.bin"/><Relationship Id="rId9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5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Jorge Parodi\Dropbox\Didymo HPLC\25.01.2016\Didymo muestra 5.jpe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926" t="33802" r="20633" b="44058"/>
          <a:stretch/>
        </p:blipFill>
        <p:spPr bwMode="auto">
          <a:xfrm>
            <a:off x="1614183" y="3267472"/>
            <a:ext cx="5915633" cy="27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79912" y="3699520"/>
            <a:ext cx="3456732" cy="1079086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1614183" y="319695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A</a:t>
            </a:r>
            <a:endParaRPr lang="es-CL" dirty="0"/>
          </a:p>
        </p:txBody>
      </p:sp>
      <p:sp>
        <p:nvSpPr>
          <p:cNvPr id="5" name="4 Rectángulo"/>
          <p:cNvSpPr/>
          <p:nvPr/>
        </p:nvSpPr>
        <p:spPr>
          <a:xfrm>
            <a:off x="0" y="60960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Times New Roman"/>
              </a:rPr>
              <a:t>Water contaminated with </a:t>
            </a:r>
            <a:r>
              <a:rPr lang="en-US" sz="2800" b="1" i="1" dirty="0" err="1">
                <a:latin typeface="Times New Roman"/>
              </a:rPr>
              <a:t>Didymosphenia</a:t>
            </a:r>
            <a:r>
              <a:rPr lang="en-US" sz="2800" b="1" i="1" dirty="0">
                <a:latin typeface="Times New Roman"/>
              </a:rPr>
              <a:t> </a:t>
            </a:r>
            <a:r>
              <a:rPr lang="en-US" sz="2800" b="1" i="1" dirty="0" err="1">
                <a:latin typeface="Times New Roman"/>
              </a:rPr>
              <a:t>geminata</a:t>
            </a:r>
            <a:r>
              <a:rPr lang="en-US" sz="2800" b="1" i="1" dirty="0">
                <a:latin typeface="Times New Roman"/>
              </a:rPr>
              <a:t> </a:t>
            </a:r>
            <a:r>
              <a:rPr lang="en-US" sz="2800" b="1" dirty="0">
                <a:latin typeface="Times New Roman"/>
              </a:rPr>
              <a:t>alters fish cell line </a:t>
            </a:r>
            <a:r>
              <a:rPr lang="en-US" sz="2800" b="1" dirty="0" smtClean="0">
                <a:latin typeface="Times New Roman"/>
              </a:rPr>
              <a:t>viability</a:t>
            </a:r>
          </a:p>
          <a:p>
            <a:pPr algn="ctr"/>
            <a:endParaRPr lang="en-US" sz="2800" b="1" dirty="0">
              <a:latin typeface="Times New Roman"/>
            </a:endParaRPr>
          </a:p>
          <a:p>
            <a:pPr algn="ctr"/>
            <a:r>
              <a:rPr lang="pt-BR" dirty="0">
                <a:latin typeface="Times New Roman"/>
              </a:rPr>
              <a:t>Pamela Olivares</a:t>
            </a:r>
            <a:r>
              <a:rPr lang="pt-BR" sz="1050" dirty="0">
                <a:latin typeface="Times New Roman"/>
              </a:rPr>
              <a:t>1</a:t>
            </a:r>
            <a:r>
              <a:rPr lang="pt-BR" dirty="0">
                <a:latin typeface="Times New Roman"/>
              </a:rPr>
              <a:t>, </a:t>
            </a:r>
            <a:r>
              <a:rPr lang="pt-BR" dirty="0" err="1">
                <a:latin typeface="Times New Roman"/>
              </a:rPr>
              <a:t>Matías</a:t>
            </a:r>
            <a:r>
              <a:rPr lang="pt-BR" dirty="0">
                <a:latin typeface="Times New Roman"/>
              </a:rPr>
              <a:t> Peredo-Parada</a:t>
            </a:r>
            <a:r>
              <a:rPr lang="pt-BR" sz="1050" dirty="0">
                <a:latin typeface="Times New Roman"/>
              </a:rPr>
              <a:t>3,4</a:t>
            </a:r>
            <a:r>
              <a:rPr lang="pt-BR" dirty="0">
                <a:latin typeface="Times New Roman"/>
              </a:rPr>
              <a:t>, Ian Scott</a:t>
            </a:r>
            <a:r>
              <a:rPr lang="pt-BR" sz="1050" dirty="0">
                <a:latin typeface="Times New Roman"/>
              </a:rPr>
              <a:t>1</a:t>
            </a:r>
            <a:r>
              <a:rPr lang="pt-BR" dirty="0">
                <a:latin typeface="Times New Roman"/>
              </a:rPr>
              <a:t>,Viviana Chavez</a:t>
            </a:r>
            <a:r>
              <a:rPr lang="pt-BR" sz="1050" dirty="0">
                <a:latin typeface="Times New Roman"/>
              </a:rPr>
              <a:t>5 </a:t>
            </a:r>
            <a:r>
              <a:rPr lang="pt-BR" dirty="0">
                <a:latin typeface="Times New Roman"/>
              </a:rPr>
              <a:t>Erico Carmona</a:t>
            </a:r>
            <a:r>
              <a:rPr lang="pt-BR" sz="1050" dirty="0">
                <a:latin typeface="Times New Roman"/>
              </a:rPr>
              <a:t>2</a:t>
            </a:r>
            <a:r>
              <a:rPr lang="pt-BR" dirty="0">
                <a:latin typeface="Times New Roman"/>
              </a:rPr>
              <a:t>,</a:t>
            </a:r>
          </a:p>
          <a:p>
            <a:pPr algn="ctr"/>
            <a:r>
              <a:rPr lang="es-CL" dirty="0" err="1">
                <a:latin typeface="Times New Roman"/>
              </a:rPr>
              <a:t>Allisson</a:t>
            </a:r>
            <a:r>
              <a:rPr lang="es-CL" dirty="0">
                <a:latin typeface="Times New Roman"/>
              </a:rPr>
              <a:t> Astuya</a:t>
            </a:r>
            <a:r>
              <a:rPr lang="es-CL" sz="1050" dirty="0">
                <a:latin typeface="Times New Roman"/>
              </a:rPr>
              <a:t>6 </a:t>
            </a:r>
            <a:r>
              <a:rPr lang="es-CL" dirty="0">
                <a:latin typeface="Times New Roman"/>
              </a:rPr>
              <a:t>&amp; Jorge Parodi</a:t>
            </a:r>
            <a:r>
              <a:rPr lang="es-CL" sz="1050" dirty="0">
                <a:latin typeface="Times New Roman"/>
              </a:rPr>
              <a:t>1*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56983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Jorge Parodi\Dropbox\Photos\fotos lab\fotos CHSE\efecto didymo\CHSE cuva-0000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28600"/>
            <a:ext cx="1828800" cy="1383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Jorge Parodi\Dropbox\Photos\fotos lab\fotos CHSE\efecto didymo\poly phenol low-00000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8600"/>
            <a:ext cx="1828800" cy="1383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Jorge Parodi\Dropbox\Photos\fotos lab\Imagen Valdivia\3\1.jpg"/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668927"/>
            <a:ext cx="18288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Jorge Parodi\Dropbox\Photos\fotos lab\Imagen Valdivia\3\3b.jpg"/>
          <p:cNvPicPr preferRelativeResize="0"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76400"/>
            <a:ext cx="18288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2667000" y="228600"/>
            <a:ext cx="5581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000" dirty="0" smtClean="0">
                <a:solidFill>
                  <a:schemeClr val="bg1"/>
                </a:solidFill>
              </a:rPr>
              <a:t>control</a:t>
            </a:r>
            <a:endParaRPr lang="es-CL" sz="1000" dirty="0">
              <a:solidFill>
                <a:schemeClr val="bg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667000" y="2801779"/>
            <a:ext cx="5581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000" dirty="0" smtClean="0">
                <a:solidFill>
                  <a:schemeClr val="bg1"/>
                </a:solidFill>
              </a:rPr>
              <a:t>control</a:t>
            </a:r>
            <a:endParaRPr lang="es-CL" sz="1000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648200" y="287179"/>
            <a:ext cx="8595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000" b="1" dirty="0" smtClean="0">
                <a:solidFill>
                  <a:schemeClr val="bg1"/>
                </a:solidFill>
              </a:rPr>
              <a:t>0,01 Didymo</a:t>
            </a:r>
            <a:endParaRPr lang="es-CL" sz="1000" b="1" dirty="0">
              <a:solidFill>
                <a:schemeClr val="bg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4648200" y="2801779"/>
            <a:ext cx="8595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000" b="1" dirty="0" smtClean="0">
                <a:solidFill>
                  <a:schemeClr val="bg1"/>
                </a:solidFill>
              </a:rPr>
              <a:t>0,01 Didymo</a:t>
            </a:r>
            <a:endParaRPr lang="es-CL" sz="10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235327"/>
              </p:ext>
            </p:extLst>
          </p:nvPr>
        </p:nvGraphicFramePr>
        <p:xfrm>
          <a:off x="4648200" y="3429000"/>
          <a:ext cx="3995737" cy="262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Prism Project" r:id="rId8" imgW="3996000" imgH="2628000" progId="Prism5.Document">
                  <p:embed/>
                </p:oleObj>
              </mc:Choice>
              <mc:Fallback>
                <p:oleObj name="Prism Project" r:id="rId8" imgW="3996000" imgH="2628000" progId="Prism5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648200" y="3429000"/>
                        <a:ext cx="3995737" cy="2627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5426160"/>
              </p:ext>
            </p:extLst>
          </p:nvPr>
        </p:nvGraphicFramePr>
        <p:xfrm>
          <a:off x="431800" y="3429000"/>
          <a:ext cx="4140200" cy="262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Prism Project" r:id="rId10" imgW="4140000" imgH="2628000" progId="Prism5.Document">
                  <p:embed/>
                </p:oleObj>
              </mc:Choice>
              <mc:Fallback>
                <p:oleObj name="Prism Project" r:id="rId10" imgW="4140000" imgH="2628000" progId="Prism5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31800" y="3429000"/>
                        <a:ext cx="4140200" cy="2627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2286000" y="2286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A</a:t>
            </a:r>
            <a:endParaRPr lang="es-CL" dirty="0"/>
          </a:p>
        </p:txBody>
      </p:sp>
      <p:sp>
        <p:nvSpPr>
          <p:cNvPr id="5" name="4 CuadroTexto"/>
          <p:cNvSpPr txBox="1"/>
          <p:nvPr/>
        </p:nvSpPr>
        <p:spPr>
          <a:xfrm>
            <a:off x="228600" y="34290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B</a:t>
            </a:r>
            <a:endParaRPr lang="es-CL" dirty="0"/>
          </a:p>
        </p:txBody>
      </p:sp>
      <p:sp>
        <p:nvSpPr>
          <p:cNvPr id="15" name="14 CuadroTexto"/>
          <p:cNvSpPr txBox="1"/>
          <p:nvPr/>
        </p:nvSpPr>
        <p:spPr>
          <a:xfrm>
            <a:off x="4567100" y="34290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C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2691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9925508"/>
              </p:ext>
            </p:extLst>
          </p:nvPr>
        </p:nvGraphicFramePr>
        <p:xfrm>
          <a:off x="431800" y="3429000"/>
          <a:ext cx="4140200" cy="262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Prism Project" r:id="rId4" imgW="4140000" imgH="2628000" progId="Prism5.Document">
                  <p:embed/>
                </p:oleObj>
              </mc:Choice>
              <mc:Fallback>
                <p:oleObj name="Prism Project" r:id="rId4" imgW="4140000" imgH="2628000" progId="Prism5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1800" y="3429000"/>
                        <a:ext cx="4140200" cy="2627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8431243"/>
              </p:ext>
            </p:extLst>
          </p:nvPr>
        </p:nvGraphicFramePr>
        <p:xfrm>
          <a:off x="4614863" y="3429000"/>
          <a:ext cx="3995737" cy="262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Prism Project" r:id="rId6" imgW="3996000" imgH="2628000" progId="Prism5.Document">
                  <p:embed/>
                </p:oleObj>
              </mc:Choice>
              <mc:Fallback>
                <p:oleObj name="Prism Project" r:id="rId6" imgW="3996000" imgH="2628000" progId="Prism5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14863" y="3429000"/>
                        <a:ext cx="3995737" cy="2627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8" name="Picture 6" descr="C:\Users\Jorge Parodi\Dropbox\Photos\fotos lab\Imagen Valdivia\3\2.jpg"/>
          <p:cNvPicPr preferRelativeResize="0"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00200"/>
            <a:ext cx="1828800" cy="1380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Jorge Parodi\Dropbox\Photos\fotos lab\Imagen Valdivia\4\4.jpg"/>
          <p:cNvPicPr preferRelativeResize="0">
            <a:picLocks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600200"/>
            <a:ext cx="1828800" cy="1380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Users\Jorge Parodi\Dropbox\Documentos\Postdoctorado\UCtemuco\Manuscritos preparacion\Paper didymo\Didymo y citotoxicidad\2015-09-29 (Didymo nunclon)\tt2-2,5ul-003.jpg"/>
          <p:cNvPicPr preferRelativeResize="0">
            <a:picLocks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023" y="152400"/>
            <a:ext cx="1825777" cy="1380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Jorge Parodi\Dropbox\Documentos\Postdoctorado\UCtemuco\Manuscritos preparacion\Paper didymo\Didymo y citotoxicidad\2015-09-29 (Didymo nunclon)\tt3-25ul-006.jpg"/>
          <p:cNvPicPr preferRelativeResize="0">
            <a:picLocks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2400"/>
            <a:ext cx="1828800" cy="1380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2627807" y="2734723"/>
            <a:ext cx="5725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000" dirty="0" smtClean="0">
                <a:solidFill>
                  <a:schemeClr val="bg1"/>
                </a:solidFill>
              </a:rPr>
              <a:t>Control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667000" y="134779"/>
            <a:ext cx="5725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000" dirty="0" smtClean="0"/>
              <a:t>Control</a:t>
            </a:r>
            <a:endParaRPr lang="es-CL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648200" y="152400"/>
            <a:ext cx="8595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000" b="1" dirty="0" smtClean="0"/>
              <a:t>0,01 Didymo</a:t>
            </a:r>
            <a:endParaRPr lang="es-CL" sz="10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648200" y="2743200"/>
            <a:ext cx="8595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000" b="1" dirty="0" smtClean="0">
                <a:solidFill>
                  <a:schemeClr val="bg1"/>
                </a:solidFill>
              </a:rPr>
              <a:t>0,01 Didymo</a:t>
            </a:r>
            <a:endParaRPr lang="es-CL" sz="1000" b="1" dirty="0">
              <a:solidFill>
                <a:schemeClr val="bg1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286000" y="2286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A</a:t>
            </a:r>
            <a:endParaRPr lang="es-CL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28600" y="34290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B</a:t>
            </a:r>
            <a:endParaRPr lang="es-CL" dirty="0"/>
          </a:p>
        </p:txBody>
      </p:sp>
      <p:sp>
        <p:nvSpPr>
          <p:cNvPr id="15" name="14 CuadroTexto"/>
          <p:cNvSpPr txBox="1"/>
          <p:nvPr/>
        </p:nvSpPr>
        <p:spPr>
          <a:xfrm>
            <a:off x="4567100" y="34290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C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2715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417601"/>
              </p:ext>
            </p:extLst>
          </p:nvPr>
        </p:nvGraphicFramePr>
        <p:xfrm>
          <a:off x="2805113" y="3429000"/>
          <a:ext cx="3671887" cy="284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Prism Project" r:id="rId4" imgW="3672000" imgH="2844000" progId="Prism5.Document">
                  <p:embed/>
                </p:oleObj>
              </mc:Choice>
              <mc:Fallback>
                <p:oleObj name="Prism Project" r:id="rId4" imgW="3672000" imgH="2844000" progId="Prism5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05113" y="3429000"/>
                        <a:ext cx="3671887" cy="2843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7502150"/>
              </p:ext>
            </p:extLst>
          </p:nvPr>
        </p:nvGraphicFramePr>
        <p:xfrm>
          <a:off x="2833688" y="774700"/>
          <a:ext cx="3743325" cy="262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Prism Project" r:id="rId6" imgW="3744000" imgH="2628000" progId="Prism5.Document">
                  <p:embed/>
                </p:oleObj>
              </mc:Choice>
              <mc:Fallback>
                <p:oleObj name="Prism Project" r:id="rId6" imgW="3744000" imgH="2628000" progId="Prism5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33688" y="774700"/>
                        <a:ext cx="3743325" cy="2627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603716" y="59793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A</a:t>
            </a:r>
            <a:endParaRPr lang="es-CL" dirty="0"/>
          </a:p>
        </p:txBody>
      </p:sp>
      <p:sp>
        <p:nvSpPr>
          <p:cNvPr id="7" name="6 CuadroTexto"/>
          <p:cNvSpPr txBox="1"/>
          <p:nvPr/>
        </p:nvSpPr>
        <p:spPr>
          <a:xfrm>
            <a:off x="2607724" y="344043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B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774760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1600</TotalTime>
  <Words>452</Words>
  <Application>Microsoft Office PowerPoint</Application>
  <PresentationFormat>Presentación en pantalla (4:3)</PresentationFormat>
  <Paragraphs>29</Paragraphs>
  <Slides>4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Tema de Office</vt:lpstr>
      <vt:lpstr>Prism Project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Universidad Catolica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 Parodi</dc:creator>
  <cp:lastModifiedBy>Jorge Parodi</cp:lastModifiedBy>
  <cp:revision>14</cp:revision>
  <dcterms:created xsi:type="dcterms:W3CDTF">2015-03-09T20:24:49Z</dcterms:created>
  <dcterms:modified xsi:type="dcterms:W3CDTF">2016-05-06T22:59:49Z</dcterms:modified>
</cp:coreProperties>
</file>