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67275" cy="42794238"/>
  <p:notesSz cx="7004050" cy="9290050"/>
  <p:defaultTextStyle>
    <a:defPPr>
      <a:defRPr lang="en-US"/>
    </a:defPPr>
    <a:lvl1pPr marL="0" algn="l" defTabSz="41745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278" algn="l" defTabSz="41745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4556" algn="l" defTabSz="41745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1834" algn="l" defTabSz="41745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9113" algn="l" defTabSz="41745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6390" algn="l" defTabSz="41745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3668" algn="l" defTabSz="41745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0946" algn="l" defTabSz="41745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98224" algn="l" defTabSz="41745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9">
          <p15:clr>
            <a:srgbClr val="A4A3A4"/>
          </p15:clr>
        </p15:guide>
        <p15:guide id="2" pos="95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74" autoAdjust="0"/>
    <p:restoredTop sz="94629" autoAdjust="0"/>
  </p:normalViewPr>
  <p:slideViewPr>
    <p:cSldViewPr>
      <p:cViewPr>
        <p:scale>
          <a:sx n="50" d="100"/>
          <a:sy n="50" d="100"/>
        </p:scale>
        <p:origin x="-474" y="-8796"/>
      </p:cViewPr>
      <p:guideLst>
        <p:guide orient="horz" pos="13479"/>
        <p:guide pos="95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426517" y="0"/>
            <a:ext cx="840758" cy="42794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0" tIns="43485" rIns="86970" bIns="43485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840758" cy="42794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0" tIns="43485" rIns="86970" bIns="43485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0267275" cy="53492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0" tIns="43485" rIns="86970" bIns="43485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37444959"/>
            <a:ext cx="30267275" cy="53492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0" tIns="43485" rIns="86970" bIns="43485" rtlCol="0" anchor="ctr"/>
          <a:lstStyle/>
          <a:p>
            <a:pPr algn="ctr"/>
            <a:endParaRPr lang="en-US" dirty="0"/>
          </a:p>
        </p:txBody>
      </p:sp>
      <p:pic>
        <p:nvPicPr>
          <p:cNvPr id="6" name="Picture 16" descr="PosterTemplateCopyrigh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38" y="42348466"/>
            <a:ext cx="3219985" cy="28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structions"/>
          <p:cNvSpPr/>
          <p:nvPr userDrawn="1"/>
        </p:nvSpPr>
        <p:spPr>
          <a:xfrm>
            <a:off x="-12611365" y="0"/>
            <a:ext cx="11770607" cy="42794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425" tIns="217425" rIns="217425" bIns="217425" rtlCol="0" anchor="t"/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2282"/>
              </a:spcAft>
            </a:pPr>
            <a:r>
              <a:rPr lang="en-US" sz="88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Print Size:</a:t>
            </a:r>
            <a:endParaRPr sz="8800" dirty="0">
              <a:solidFill>
                <a:srgbClr val="7F7F7F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2282"/>
              </a:spcAft>
            </a:pPr>
            <a:r>
              <a:rPr lang="en-US" sz="60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This poster template is set up for A0</a:t>
            </a:r>
            <a:r>
              <a:rPr lang="en-US" sz="6000" baseline="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international paper size of 1189 mm x 841 mm</a:t>
            </a:r>
            <a:r>
              <a:rPr lang="en-US" sz="60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(46.8” high by 33.1” wide). It can be printed at</a:t>
            </a:r>
            <a:r>
              <a:rPr lang="en-US" sz="6000" baseline="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70.6% for an A1 poster of 841 mm x 594 mm.</a:t>
            </a:r>
            <a:endParaRPr lang="en-US" sz="6000" dirty="0" smtClean="0">
              <a:solidFill>
                <a:srgbClr val="7F7F7F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2282"/>
              </a:spcAft>
            </a:pPr>
            <a:r>
              <a:rPr lang="en-US" sz="88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Placeholders</a:t>
            </a:r>
            <a:r>
              <a:rPr sz="88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  <a:endParaRPr sz="8800" dirty="0">
              <a:solidFill>
                <a:srgbClr val="7F7F7F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2282"/>
              </a:spcAft>
            </a:pPr>
            <a:r>
              <a:rPr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The </a:t>
            </a:r>
            <a:r>
              <a:rPr lang="en-US" sz="60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various elements included</a:t>
            </a:r>
            <a:r>
              <a:rPr sz="60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in this </a:t>
            </a:r>
            <a:r>
              <a:rPr lang="en-US" sz="60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are ones</a:t>
            </a:r>
            <a:r>
              <a:rPr lang="en-US" sz="6000" baseline="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we often see in medical, research, and scientific posters.</a:t>
            </a:r>
            <a:r>
              <a:rPr sz="60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sz="60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Feel</a:t>
            </a:r>
            <a:r>
              <a:rPr lang="en-US" sz="6000" baseline="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free to edit, move,  add, and delete items, or change the layout to suit your needs. Always check with your conference organizer for specific requirements.</a:t>
            </a:r>
          </a:p>
          <a:p>
            <a:pPr lvl="0">
              <a:spcBef>
                <a:spcPts val="0"/>
              </a:spcBef>
              <a:spcAft>
                <a:spcPts val="2282"/>
              </a:spcAft>
            </a:pPr>
            <a:r>
              <a:rPr lang="en-US" sz="88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Image</a:t>
            </a:r>
            <a:r>
              <a:rPr lang="en-US" sz="8800" baseline="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Quality</a:t>
            </a:r>
            <a:r>
              <a:rPr lang="en-US" sz="88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2282"/>
              </a:spcAft>
            </a:pPr>
            <a:r>
              <a:rPr lang="en-US" sz="60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You can place digital photos or logo art in your poster file by selecting the </a:t>
            </a:r>
            <a:r>
              <a:rPr lang="en-US" sz="6000" b="1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Insert, Picture</a:t>
            </a:r>
            <a:r>
              <a:rPr lang="en-US" sz="60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command, or by using standard copy &amp; paste. For best results, all graphic elements should be at least </a:t>
            </a:r>
            <a:r>
              <a:rPr lang="en-US" sz="6000" b="1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150-200 pixels per inch in their final printed size</a:t>
            </a:r>
            <a:r>
              <a:rPr lang="en-US" sz="60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. For instance, a 1600 x 1200 pixel</a:t>
            </a:r>
            <a:r>
              <a:rPr lang="en-US" sz="6000" baseline="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photo will usually look fine up to </a:t>
            </a:r>
            <a:r>
              <a:rPr lang="en-US" sz="60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8“-10” wide on your printed poster.</a:t>
            </a:r>
          </a:p>
          <a:p>
            <a:pPr lvl="0">
              <a:spcBef>
                <a:spcPts val="0"/>
              </a:spcBef>
              <a:spcAft>
                <a:spcPts val="2282"/>
              </a:spcAft>
            </a:pPr>
            <a:r>
              <a:rPr lang="en-US" sz="60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To preview the print quality of images, select a magnification of 100% when previewing your poster. This will give you a good idea of what it will look like in print. If you are laying out a large poster and using half-scale dimensions, be sure to preview your graphics at 200% to see them at their final printed size.</a:t>
            </a:r>
          </a:p>
          <a:p>
            <a:pPr lvl="0">
              <a:spcBef>
                <a:spcPts val="0"/>
              </a:spcBef>
              <a:spcAft>
                <a:spcPts val="2282"/>
              </a:spcAft>
            </a:pPr>
            <a:r>
              <a:rPr lang="en-US" sz="60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Please note that graphics from websites (such as the logo on your hospital's or university's home page) will only be 72dpi and not suitable for printing.</a:t>
            </a:r>
          </a:p>
          <a:p>
            <a:pPr lvl="0" algn="ctr">
              <a:spcBef>
                <a:spcPts val="0"/>
              </a:spcBef>
              <a:spcAft>
                <a:spcPts val="2282"/>
              </a:spcAft>
            </a:pPr>
            <a:r>
              <a:rPr lang="en-US" sz="44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/>
            </a:r>
            <a:br>
              <a:rPr lang="en-US" sz="44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</a:br>
            <a:r>
              <a:rPr lang="en-US" sz="44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[This sidebar area does not print.]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1108033" y="0"/>
            <a:ext cx="11770607" cy="42794238"/>
            <a:chOff x="33832800" y="0"/>
            <a:chExt cx="12801600" cy="43891200"/>
          </a:xfrm>
        </p:grpSpPr>
        <p:sp>
          <p:nvSpPr>
            <p:cNvPr id="13" name="Instructions"/>
            <p:cNvSpPr/>
            <p:nvPr userDrawn="1"/>
          </p:nvSpPr>
          <p:spPr>
            <a:xfrm>
              <a:off x="33832800" y="0"/>
              <a:ext cx="12801600" cy="43891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228600" rIns="228600" bIns="228600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2282"/>
                </a:spcAft>
              </a:pPr>
              <a:r>
                <a:rPr lang="en-US" sz="88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Change</a:t>
              </a:r>
              <a:r>
                <a:rPr lang="en-US" sz="8800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Color Theme</a:t>
              </a:r>
              <a:r>
                <a:rPr lang="en-US" sz="88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  <a:endParaRPr sz="8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r>
                <a:rPr lang="en-US" sz="60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This template is designed to use the built-in color themes in</a:t>
              </a:r>
              <a:r>
                <a:rPr lang="en-US" sz="6000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the newer versions of PowerPoint.</a:t>
              </a: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r>
                <a:rPr lang="en-US" sz="6000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To change the color theme, select the </a:t>
              </a:r>
              <a:r>
                <a:rPr lang="en-US" sz="6000" b="1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Design</a:t>
              </a:r>
              <a:r>
                <a:rPr lang="en-US" sz="6000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tab, then select the </a:t>
              </a:r>
              <a:r>
                <a:rPr lang="en-US" sz="6000" b="1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Colors</a:t>
              </a:r>
              <a:r>
                <a:rPr lang="en-US" sz="6000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drop-down list.</a:t>
              </a: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endParaRPr lang="en-US" sz="60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endParaRPr lang="en-US" sz="60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endParaRPr lang="en-US" sz="60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endParaRPr lang="en-US" sz="60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endParaRPr lang="en-US" sz="60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endParaRPr lang="en-US" sz="60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endParaRPr lang="en-US" sz="60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endParaRPr lang="en-US" sz="60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endParaRPr lang="en-US" sz="60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r>
                <a:rPr lang="en-US" sz="6000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The default color theme for this template is “Office”, so you can always return to that after trying some of the alternatives.</a:t>
              </a: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r>
                <a:rPr lang="en-US" sz="88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Printing Your Poster:</a:t>
              </a: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r>
                <a:rPr lang="en-US" sz="60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Once your poster file is ready, visit</a:t>
              </a:r>
              <a:r>
                <a:rPr lang="en-US" sz="6000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6000" b="1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www.genigraphics.com</a:t>
              </a:r>
              <a:r>
                <a:rPr lang="en-US" sz="6000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to order a high-quality, affordable poster print. Every order receives a free design review and we can delivery as fast as next business day within the US and Canada. </a:t>
              </a:r>
            </a:p>
            <a:p>
              <a:pPr lvl="0">
                <a:spcBef>
                  <a:spcPts val="0"/>
                </a:spcBef>
                <a:spcAft>
                  <a:spcPts val="2282"/>
                </a:spcAft>
              </a:pPr>
              <a:r>
                <a:rPr lang="en-US" sz="6000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Genigraphics® has been producing output from PowerPoint® longer than anyone in the industry; dating back to when we helped Microsoft® design the PowerPoint software. </a:t>
              </a:r>
            </a:p>
            <a:p>
              <a:pPr lvl="0">
                <a:spcBef>
                  <a:spcPts val="0"/>
                </a:spcBef>
                <a:spcAft>
                  <a:spcPts val="0"/>
                </a:spcAft>
              </a:pPr>
              <a:endParaRPr lang="en-US" sz="60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6000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US and Canada:  1-800-790-4001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6000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International: +(1) 913-441-1410</a:t>
              </a:r>
              <a:br>
                <a:rPr lang="en-US" sz="6000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6000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Email: info@genigraphics.com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/>
              </a:r>
              <a:br>
                <a:rPr lang="en-US" sz="44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44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1342" y="8425085"/>
              <a:ext cx="11904515" cy="10246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294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65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364" y="1713754"/>
            <a:ext cx="27240548" cy="7132373"/>
          </a:xfrm>
          <a:prstGeom prst="rect">
            <a:avLst/>
          </a:prstGeom>
        </p:spPr>
        <p:txBody>
          <a:bodyPr vert="horz" lIns="417456" tIns="208727" rIns="417456" bIns="20872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4" y="9985326"/>
            <a:ext cx="27240548" cy="28242219"/>
          </a:xfrm>
          <a:prstGeom prst="rect">
            <a:avLst/>
          </a:prstGeom>
        </p:spPr>
        <p:txBody>
          <a:bodyPr vert="horz" lIns="417456" tIns="208727" rIns="417456" bIns="20872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364" y="39663922"/>
            <a:ext cx="7062364" cy="2278397"/>
          </a:xfrm>
          <a:prstGeom prst="rect">
            <a:avLst/>
          </a:prstGeom>
        </p:spPr>
        <p:txBody>
          <a:bodyPr vert="horz" lIns="417456" tIns="208727" rIns="417456" bIns="208727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6BDF-9D0E-4E2B-85B8-D8F4790360C9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1319" y="39663922"/>
            <a:ext cx="9584637" cy="2278397"/>
          </a:xfrm>
          <a:prstGeom prst="rect">
            <a:avLst/>
          </a:prstGeom>
        </p:spPr>
        <p:txBody>
          <a:bodyPr vert="horz" lIns="417456" tIns="208727" rIns="417456" bIns="208727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1547" y="39663922"/>
            <a:ext cx="7062364" cy="2278397"/>
          </a:xfrm>
          <a:prstGeom prst="rect">
            <a:avLst/>
          </a:prstGeom>
        </p:spPr>
        <p:txBody>
          <a:bodyPr vert="horz" lIns="417456" tIns="208727" rIns="417456" bIns="208727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4174556" rtl="0" eaLnBrk="1" latinLnBrk="0" hangingPunct="1">
        <a:spcBef>
          <a:spcPct val="0"/>
        </a:spcBef>
        <a:buNone/>
        <a:defRPr sz="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850" indent="-434850" algn="l" defTabSz="417455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69699" indent="-434850" algn="l" defTabSz="417455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549" indent="-434850" algn="l" defTabSz="417455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398" indent="-434850" algn="l" defTabSz="417455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248" indent="-434850" algn="l" defTabSz="4174556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0029" indent="-1043639" algn="l" defTabSz="417455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7307" indent="-1043639" algn="l" defTabSz="417455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4585" indent="-1043639" algn="l" defTabSz="417455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1863" indent="-1043639" algn="l" defTabSz="417455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45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278" algn="l" defTabSz="41745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4556" algn="l" defTabSz="41745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1834" algn="l" defTabSz="41745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9113" algn="l" defTabSz="41745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6390" algn="l" defTabSz="41745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3668" algn="l" defTabSz="41745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0946" algn="l" defTabSz="41745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8224" algn="l" defTabSz="41745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Straight Connector 95"/>
          <p:cNvCxnSpPr/>
          <p:nvPr/>
        </p:nvCxnSpPr>
        <p:spPr>
          <a:xfrm>
            <a:off x="19553237" y="18577719"/>
            <a:ext cx="557785" cy="1416432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23"/>
          <p:cNvSpPr txBox="1">
            <a:spLocks noChangeArrowheads="1"/>
          </p:cNvSpPr>
          <p:nvPr/>
        </p:nvSpPr>
        <p:spPr bwMode="auto">
          <a:xfrm>
            <a:off x="2178522" y="3150263"/>
            <a:ext cx="26822400" cy="222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3940" tIns="173940" rIns="173940" bIns="173940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ebert </a:t>
            </a:r>
            <a:r>
              <a:rPr lang="en-US" sz="3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Bruno </a:t>
            </a:r>
            <a:r>
              <a:rPr lang="en-US" sz="3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Campos</a:t>
            </a:r>
            <a:r>
              <a:rPr lang="en-US" sz="3400" b="1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Niels Bonde</a:t>
            </a:r>
            <a:r>
              <a:rPr lang="en-US" sz="3400" b="1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Maria E. C. </a:t>
            </a:r>
            <a:r>
              <a:rPr lang="en-US" sz="3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Leal</a:t>
            </a:r>
            <a:r>
              <a:rPr lang="en-US" sz="3400" b="1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Mário</a:t>
            </a:r>
            <a:r>
              <a:rPr lang="en-US" sz="3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T. </a:t>
            </a:r>
            <a:r>
              <a:rPr lang="en-US" sz="3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Dantas</a:t>
            </a:r>
            <a:r>
              <a:rPr lang="en-US" sz="3400" b="1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&amp; Nicholas M. Gardner</a:t>
            </a:r>
            <a:r>
              <a:rPr lang="en-US" sz="3400" b="1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400" b="1" baseline="300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2800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Rua Santo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Antônio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169, Santo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Antônio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Campina Grande, PB, 58406-025, Brazil, email@hebertbrunocampos.com</a:t>
            </a:r>
          </a:p>
          <a:p>
            <a:pPr algn="ctr" eaLnBrk="1" hangingPunct="1"/>
            <a:r>
              <a:rPr lang="en-US" sz="2800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Zoological 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Museum (SNM),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Universitetsparken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15, 2100 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 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Museum, 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7884, Copenhagen Ø, Denmark</a:t>
            </a:r>
            <a:endParaRPr lang="en-US" sz="2800" dirty="0" smtClean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2800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</a:t>
            </a:r>
            <a:r>
              <a:rPr lang="pt-BR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Geologia, </a:t>
            </a:r>
            <a:r>
              <a:rPr lang="pt-BR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UFC, </a:t>
            </a:r>
            <a:r>
              <a:rPr lang="pt-BR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do </a:t>
            </a:r>
            <a:r>
              <a:rPr lang="pt-BR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Pici</a:t>
            </a:r>
            <a:r>
              <a:rPr lang="pt-BR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Bloco 912, 60455-760 Fortaleza, CE, </a:t>
            </a:r>
            <a:r>
              <a:rPr lang="pt-BR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</a:t>
            </a:r>
            <a:endParaRPr lang="pt-BR" sz="28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2800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Inst. </a:t>
            </a:r>
            <a:r>
              <a:rPr lang="pt-BR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Multidiscip</a:t>
            </a:r>
            <a:r>
              <a:rPr lang="pt-BR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Saúde, </a:t>
            </a:r>
            <a:r>
              <a:rPr lang="pt-BR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UFBA, </a:t>
            </a:r>
            <a:r>
              <a:rPr lang="pt-BR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ampus Anísio </a:t>
            </a:r>
            <a:r>
              <a:rPr lang="pt-BR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Teixeira, </a:t>
            </a:r>
            <a:r>
              <a:rPr lang="pt-BR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45028-500</a:t>
            </a:r>
            <a:r>
              <a:rPr lang="pt-BR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Vitória da Conquista, Bahia, </a:t>
            </a:r>
            <a:r>
              <a:rPr lang="pt-BR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</a:t>
            </a:r>
          </a:p>
          <a:p>
            <a:pPr algn="ctr" eaLnBrk="1" hangingPunct="1"/>
            <a:r>
              <a:rPr lang="en-US" sz="2800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Potomac State College of WVU, Keyser, WV 26726, United States of America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3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34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11837" y="43416711"/>
            <a:ext cx="6677419" cy="918816"/>
          </a:xfrm>
          <a:prstGeom prst="rect">
            <a:avLst/>
          </a:prstGeom>
          <a:noFill/>
        </p:spPr>
        <p:txBody>
          <a:bodyPr wrap="none" lIns="86970" tIns="43485" rIns="86970" bIns="43485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748642" y="23254597"/>
            <a:ext cx="8407576" cy="13707775"/>
            <a:chOff x="10929850" y="6240826"/>
            <a:chExt cx="8407576" cy="13707775"/>
          </a:xfrm>
        </p:grpSpPr>
        <p:sp>
          <p:nvSpPr>
            <p:cNvPr id="13" name="Text Box 192"/>
            <p:cNvSpPr txBox="1">
              <a:spLocks noChangeArrowheads="1"/>
            </p:cNvSpPr>
            <p:nvPr/>
          </p:nvSpPr>
          <p:spPr bwMode="auto">
            <a:xfrm>
              <a:off x="10929850" y="7132373"/>
              <a:ext cx="8407576" cy="12816228"/>
            </a:xfrm>
            <a:prstGeom prst="rect">
              <a:avLst/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2700000" scaled="1"/>
            </a:gradFill>
            <a:ln w="127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173940" tIns="173940" rIns="173940" bIns="173940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lnSpc>
                  <a:spcPct val="100000"/>
                </a:lnSpc>
              </a:pP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studied area 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(Fig. 1) 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is localized at the municipality of São </a:t>
              </a:r>
              <a:r>
                <a:rPr lang="en-US" altLang="pt-BR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João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 do Rio do </a:t>
              </a:r>
              <a:r>
                <a:rPr lang="en-US" altLang="pt-BR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Peixe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, in the upper part of the Sousa Formation, west of the Sousa Basin. </a:t>
              </a:r>
              <a:endParaRPr lang="en-US" altLang="pt-BR" sz="3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00000"/>
                </a:lnSpc>
              </a:pPr>
              <a:endParaRPr lang="en-US" altLang="pt-BR" sz="3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00000"/>
                </a:lnSpc>
              </a:pP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altLang="pt-BR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Pereiros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pt-BR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ichnosite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 represents </a:t>
              </a:r>
              <a:r>
                <a:rPr lang="en-US" altLang="pt-BR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a new occurrence of dinosaur tracks 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from the Sousa Formation. The dinosaur </a:t>
              </a:r>
              <a:r>
                <a:rPr lang="en-US" altLang="pt-BR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ichnofauna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 comprises a medium-sized, </a:t>
              </a:r>
              <a:r>
                <a:rPr lang="en-US" altLang="pt-BR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bipedal </a:t>
              </a:r>
              <a:r>
                <a:rPr lang="en-US" altLang="pt-BR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ornithopod</a:t>
              </a:r>
              <a:r>
                <a:rPr lang="en-US" altLang="pt-BR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pt-BR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trackway 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(Fig. 2), 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a single </a:t>
              </a:r>
              <a:r>
                <a:rPr lang="en-US" altLang="pt-BR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ornithopod</a:t>
              </a:r>
              <a:r>
                <a:rPr lang="en-US" altLang="pt-BR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track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 and one pair of </a:t>
              </a:r>
              <a:r>
                <a:rPr lang="en-US" altLang="pt-BR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theropod</a:t>
              </a:r>
              <a:r>
                <a:rPr lang="en-US" altLang="pt-BR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tracks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. The </a:t>
              </a:r>
              <a:r>
                <a:rPr lang="en-US" altLang="pt-BR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ornithopod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 trackway is characterized by </a:t>
              </a:r>
              <a:r>
                <a:rPr lang="en-US" altLang="pt-BR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plantigrade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pt-BR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tridactyl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pt-BR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mesaxonic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pt-BR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subsymmetrical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 and wider than long pes tracks, with large and rounded heels, and short and wide digit impressions. It is referred to the ichnofamily </a:t>
              </a:r>
              <a:r>
                <a:rPr lang="en-US" altLang="pt-BR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Iguanodontipodidae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, previously reported for the Sousa 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beds. 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single </a:t>
              </a:r>
              <a:r>
                <a:rPr lang="en-US" altLang="pt-BR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ornithopod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track is poorly preserved as toe impressions but 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is 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referred to the </a:t>
              </a:r>
              <a:r>
                <a:rPr lang="en-US" altLang="pt-BR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Iguanodontipodidae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and may be a distinct </a:t>
              </a:r>
              <a:r>
                <a:rPr lang="en-US" altLang="pt-BR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ichnotaxon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from the trackway maker. 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Two 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medium-sized </a:t>
              </a:r>
              <a:r>
                <a:rPr lang="en-US" altLang="pt-BR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theropod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 tracks assigned to </a:t>
              </a:r>
              <a:r>
                <a:rPr lang="en-US" altLang="pt-BR" sz="3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Irenesauripus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 also occurs, representing an expansion of the </a:t>
              </a:r>
              <a:r>
                <a:rPr lang="en-US" altLang="pt-BR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paleobiogeographical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 record for this unusual 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ichnogenus.</a:t>
              </a:r>
              <a:endParaRPr lang="pt-BR" altLang="pt-BR" sz="3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929850" y="6240826"/>
              <a:ext cx="8407576" cy="8915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970" tIns="43485" rIns="86970" bIns="43485" rtlCol="0" anchor="ctr"/>
            <a:lstStyle/>
            <a:p>
              <a:pPr algn="ctr"/>
              <a:r>
                <a:rPr lang="en-US" sz="54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Description</a:t>
              </a:r>
              <a:endParaRPr 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0009490" y="31102899"/>
            <a:ext cx="8407576" cy="5859473"/>
            <a:chOff x="20162837" y="17815719"/>
            <a:chExt cx="8407576" cy="5859473"/>
          </a:xfrm>
        </p:grpSpPr>
        <p:sp>
          <p:nvSpPr>
            <p:cNvPr id="12" name="Text Box 191"/>
            <p:cNvSpPr txBox="1">
              <a:spLocks noChangeArrowheads="1"/>
            </p:cNvSpPr>
            <p:nvPr/>
          </p:nvSpPr>
          <p:spPr bwMode="auto">
            <a:xfrm>
              <a:off x="20162837" y="18707266"/>
              <a:ext cx="8407576" cy="4967926"/>
            </a:xfrm>
            <a:prstGeom prst="rect">
              <a:avLst/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2700000" scaled="1"/>
            </a:gradFill>
            <a:ln w="127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173940" tIns="173940" rIns="173940" bIns="173940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hangingPunct="1">
                <a:lnSpc>
                  <a:spcPct val="100000"/>
                </a:lnSpc>
              </a:pP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new outcrop studied </a:t>
              </a:r>
              <a:r>
                <a:rPr lang="en-US" altLang="pt-BR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represents the nineteenth dinosaur </a:t>
              </a:r>
              <a:r>
                <a:rPr lang="en-US" altLang="pt-BR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tracksite</a:t>
              </a:r>
              <a:r>
                <a:rPr lang="en-US" altLang="pt-BR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in the Sousa Formation 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increases the record of </a:t>
              </a:r>
              <a:r>
                <a:rPr lang="en-US" altLang="pt-BR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ornithopod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dinosaurs in the Early Cretaceous of Brazil. The new occurrence of </a:t>
              </a:r>
              <a:r>
                <a:rPr lang="en-US" altLang="pt-BR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theropod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tracks extends the geographic distribution of the ichnogenus </a:t>
              </a:r>
              <a:r>
                <a:rPr lang="en-US" altLang="pt-BR" sz="3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Irenesauripus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pt-BR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adds new information about the morphological diversity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of the </a:t>
              </a:r>
              <a:r>
                <a:rPr lang="en-US" altLang="pt-BR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theropod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dinosaur </a:t>
              </a:r>
              <a:r>
                <a:rPr lang="en-US" altLang="pt-BR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ichnofauna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from the Sousa beds.</a:t>
              </a:r>
              <a:endParaRPr lang="pt-BR" altLang="pt-BR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0162837" y="17815719"/>
              <a:ext cx="8407576" cy="8915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970" tIns="43485" rIns="86970" bIns="43485" rtlCol="0" anchor="ctr"/>
            <a:lstStyle/>
            <a:p>
              <a:pPr algn="ctr"/>
              <a:r>
                <a:rPr lang="en-US" sz="54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Discussion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0879066" y="23254597"/>
            <a:ext cx="8407576" cy="13732413"/>
            <a:chOff x="10929850" y="17752209"/>
            <a:chExt cx="8407576" cy="13707775"/>
          </a:xfrm>
        </p:grpSpPr>
        <p:sp>
          <p:nvSpPr>
            <p:cNvPr id="15" name="Text Box 194"/>
            <p:cNvSpPr txBox="1">
              <a:spLocks noChangeArrowheads="1"/>
            </p:cNvSpPr>
            <p:nvPr/>
          </p:nvSpPr>
          <p:spPr bwMode="auto">
            <a:xfrm>
              <a:off x="10929850" y="18643756"/>
              <a:ext cx="8407576" cy="12816228"/>
            </a:xfrm>
            <a:prstGeom prst="rect">
              <a:avLst/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2700000" scaled="1"/>
            </a:gradFill>
            <a:ln w="127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173940" tIns="173940" rIns="173940" bIns="173940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hangingPunct="1">
                <a:lnSpc>
                  <a:spcPct val="100000"/>
                </a:lnSpc>
              </a:pP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According 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altLang="pt-BR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Díaz-Martínez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 et al. (2015), who provides a full review of the ichnotaxonomy of large </a:t>
              </a:r>
              <a:r>
                <a:rPr lang="en-US" altLang="pt-BR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ornithopod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 tracks, the ichnofamily </a:t>
              </a:r>
              <a:r>
                <a:rPr lang="en-US" altLang="pt-BR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Iguanodontipodidae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 has a widespread distribution in the Cretaceous of Europe, Asia, North America and South America. It includes large </a:t>
              </a:r>
              <a:r>
                <a:rPr lang="en-US" altLang="pt-BR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iguanodontian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 tracks characterized mainly by </a:t>
              </a:r>
              <a:r>
                <a:rPr lang="en-US" altLang="pt-BR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mesaxonic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pt-BR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tridactyl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altLang="pt-BR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subsymmetrical</a:t>
              </a:r>
              <a:r>
                <a:rPr lang="en-US" altLang="pt-BR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pes tracks 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that are as wide as (or wider than) long, besides having one pad impression in each digit </a:t>
              </a:r>
              <a:r>
                <a:rPr lang="en-US" altLang="pt-BR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and one in the heel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 hangingPunct="1">
                <a:lnSpc>
                  <a:spcPct val="100000"/>
                </a:lnSpc>
              </a:pPr>
              <a:endParaRPr lang="en-US" altLang="pt-BR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hangingPunct="1"/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At least three distinct </a:t>
              </a:r>
              <a:r>
                <a:rPr lang="en-US" altLang="pt-BR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ornithopod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ichnospecies 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are known for the Rio do </a:t>
              </a:r>
              <a:r>
                <a:rPr lang="en-US" altLang="pt-BR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Peixe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 Basin: </a:t>
              </a:r>
              <a:r>
                <a:rPr lang="en-US" altLang="pt-BR" sz="3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Sousaichnium</a:t>
              </a:r>
              <a:r>
                <a:rPr lang="en-US" altLang="pt-BR" sz="3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pt-BR" sz="3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pricei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pt-BR" sz="3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Staurichnium</a:t>
              </a:r>
              <a:r>
                <a:rPr lang="en-US" altLang="pt-BR" sz="3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pt-BR" sz="3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diogenis</a:t>
              </a:r>
              <a:r>
                <a:rPr lang="en-US" altLang="pt-BR" sz="3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pt-BR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Leonardi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1979) and </a:t>
              </a:r>
              <a:r>
                <a:rPr lang="en-US" altLang="pt-BR" sz="3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Caririchnium</a:t>
              </a:r>
              <a:r>
                <a:rPr lang="en-US" altLang="pt-BR" sz="3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pt-BR" sz="3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magnificum</a:t>
              </a:r>
              <a:r>
                <a:rPr lang="en-US" altLang="pt-BR" sz="3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(Figure 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3). 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The former two are known for the Sousa Formation, while </a:t>
              </a:r>
              <a:r>
                <a:rPr lang="en-US" altLang="pt-BR" sz="3000" i="1" dirty="0"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  <a:r>
                <a:rPr lang="en-US" altLang="pt-BR" sz="3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magnificum</a:t>
              </a:r>
              <a:r>
                <a:rPr lang="en-US" altLang="pt-BR" sz="3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occur in Antenor Navarro Formation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 hangingPunct="1">
                <a:lnSpc>
                  <a:spcPct val="100000"/>
                </a:lnSpc>
              </a:pPr>
              <a:endParaRPr lang="en-US" altLang="pt-BR" sz="3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hangingPunct="1"/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The tracks SOPE 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III (Fig. 4) 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share important morphological similarities with the type ichnospecies </a:t>
              </a:r>
              <a:r>
                <a:rPr lang="en-US" altLang="pt-BR" sz="3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Irenesauripus</a:t>
              </a:r>
              <a:r>
                <a:rPr lang="en-US" altLang="pt-BR" sz="3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pt-BR" sz="3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mclearni</a:t>
              </a:r>
              <a:r>
                <a:rPr lang="en-US" altLang="pt-BR" sz="3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from the </a:t>
              </a:r>
              <a:r>
                <a:rPr lang="en-US" altLang="pt-BR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Gething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 Formation (Aptian), eastern British Columbia, Canada (Sternberg, 1932). However, the Sousa tracks have a much smaller size compared to the type series.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929850" y="17752209"/>
              <a:ext cx="8407576" cy="8915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970" tIns="43485" rIns="86970" bIns="43485" rtlCol="0" anchor="ctr"/>
            <a:lstStyle/>
            <a:p>
              <a:pPr algn="ctr"/>
              <a:r>
                <a:rPr lang="en-US" sz="54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Comparisons</a:t>
              </a:r>
              <a:endParaRPr 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AutoShape 1"/>
          <p:cNvSpPr>
            <a:spLocks noChangeArrowheads="1"/>
          </p:cNvSpPr>
          <p:nvPr/>
        </p:nvSpPr>
        <p:spPr bwMode="auto">
          <a:xfrm>
            <a:off x="4858795" y="-305759"/>
            <a:ext cx="21461853" cy="3950724"/>
          </a:xfrm>
          <a:custGeom>
            <a:avLst/>
            <a:gdLst>
              <a:gd name="G0" fmla="*/ 48839 1 2"/>
              <a:gd name="G1" fmla="*/ 8853 1 2"/>
              <a:gd name="G2" fmla="+- 8853 0 0"/>
              <a:gd name="G3" fmla="+- 48839 0 0"/>
              <a:gd name="T0" fmla="*/ 0 w 48839"/>
              <a:gd name="T1" fmla="*/ 0 h 12066"/>
              <a:gd name="T2" fmla="*/ G3 w 48839"/>
              <a:gd name="T3" fmla="*/ G2 h 12066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48839" h="12066">
                <a:moveTo>
                  <a:pt x="0" y="0"/>
                </a:moveTo>
                <a:lnTo>
                  <a:pt x="48839" y="0"/>
                </a:lnTo>
                <a:lnTo>
                  <a:pt x="48839" y="8853"/>
                </a:lnTo>
                <a:lnTo>
                  <a:pt x="0" y="8853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73880" tIns="434880" rIns="173880" bIns="434880" anchor="ctr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t-BR" altLang="pt-BR" sz="6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 NEW DINOSAUR TRACKSITE FROM THE EARLY CRETACEOUS SOUSA FORMATION OF BRAZIL</a:t>
            </a:r>
            <a:endParaRPr lang="pt-BR" altLang="pt-BR" sz="6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748642" y="14756246"/>
            <a:ext cx="8407576" cy="8167797"/>
            <a:chOff x="1646237" y="11818772"/>
            <a:chExt cx="8407576" cy="8167797"/>
          </a:xfrm>
        </p:grpSpPr>
        <p:sp>
          <p:nvSpPr>
            <p:cNvPr id="71" name="Rectangle 32"/>
            <p:cNvSpPr/>
            <p:nvPr/>
          </p:nvSpPr>
          <p:spPr>
            <a:xfrm>
              <a:off x="1646237" y="11818772"/>
              <a:ext cx="8407576" cy="8915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970" tIns="43485" rIns="86970" bIns="43485" rtlCol="0" anchor="ctr"/>
            <a:lstStyle/>
            <a:p>
              <a:pPr algn="ctr"/>
              <a:r>
                <a:rPr lang="en-US" sz="54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</a:p>
          </p:txBody>
        </p:sp>
        <p:sp>
          <p:nvSpPr>
            <p:cNvPr id="72" name="Text Box 190"/>
            <p:cNvSpPr txBox="1">
              <a:spLocks noChangeArrowheads="1"/>
            </p:cNvSpPr>
            <p:nvPr/>
          </p:nvSpPr>
          <p:spPr bwMode="auto">
            <a:xfrm>
              <a:off x="1646237" y="12710319"/>
              <a:ext cx="8407576" cy="7276250"/>
            </a:xfrm>
            <a:prstGeom prst="rect">
              <a:avLst/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2700000" scaled="1"/>
            </a:gradFill>
            <a:ln w="127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173940" tIns="173940" rIns="173940" bIns="173940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hangingPunct="1">
                <a:lnSpc>
                  <a:spcPct val="100000"/>
                </a:lnSpc>
              </a:pP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The Sousa Formation contains the richest dinosaur </a:t>
              </a:r>
              <a:r>
                <a:rPr lang="en-US" altLang="pt-BR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ichnofauna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 from the Early Cretaceous Rio do </a:t>
              </a:r>
              <a:r>
                <a:rPr lang="en-US" altLang="pt-BR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Peixe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 Basin, Northeastern Brazil. Occurs eventually </a:t>
              </a:r>
              <a:r>
                <a:rPr lang="en-US" altLang="pt-BR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ornithopod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 tracks, that are found also in the Antenor Navarro and Piranhas Formations. Together with one trackway from the </a:t>
              </a:r>
              <a:r>
                <a:rPr lang="en-US" altLang="pt-BR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Botucatu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 Formation, some isolated tracks from the Cenomanian São </a:t>
              </a:r>
              <a:r>
                <a:rPr lang="en-US" altLang="pt-BR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Luís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 Basin, and some trackways from the Early Cretaceous </a:t>
              </a:r>
              <a:r>
                <a:rPr lang="en-US" altLang="pt-BR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Corda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 Formation, at the moment, these occurrences indicates the only definitive presence of </a:t>
              </a:r>
              <a:r>
                <a:rPr lang="en-US" altLang="pt-BR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ornithopods</a:t>
              </a:r>
              <a:r>
                <a:rPr lang="en-US" altLang="pt-BR" sz="3000" dirty="0">
                  <a:latin typeface="Arial" panose="020B0604020202020204" pitchFamily="34" charset="0"/>
                  <a:cs typeface="Arial" panose="020B0604020202020204" pitchFamily="34" charset="0"/>
                </a:rPr>
                <a:t> in the Mesozoic of Brazil. In 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2015, we explored the Sousa Formation for new </a:t>
              </a:r>
              <a:r>
                <a:rPr lang="en-US" altLang="pt-BR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ichnosites</a:t>
              </a:r>
              <a:r>
                <a:rPr lang="en-US" altLang="pt-B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and potential dinosaur tracks.</a:t>
              </a:r>
              <a:endParaRPr lang="en-US" sz="30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7" name="Text Box 181"/>
          <p:cNvSpPr txBox="1">
            <a:spLocks noChangeArrowheads="1"/>
          </p:cNvSpPr>
          <p:nvPr/>
        </p:nvSpPr>
        <p:spPr bwMode="auto">
          <a:xfrm>
            <a:off x="-7954963" y="15072519"/>
            <a:ext cx="6836116" cy="45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970" tIns="43485" rIns="86970" bIns="43485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Figure 2.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Ornithopod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track. Scale bar = 300 mm.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flugsaurier2015.com/onewebstatic/ee1a7b2721-SVPCA_2015_logo_01%20Southamp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0522" y="302727"/>
            <a:ext cx="2236253" cy="4825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ecure-transportation.co.uk/uploads/3/1/0/8/31083899/_82953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36" y="510989"/>
            <a:ext cx="1703994" cy="21089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civil.ufc.br/wp-content/themes/engcivil/images/brasa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429" y="395834"/>
            <a:ext cx="1752600" cy="23308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180"/>
          <p:cNvSpPr txBox="1">
            <a:spLocks noChangeArrowheads="1"/>
          </p:cNvSpPr>
          <p:nvPr/>
        </p:nvSpPr>
        <p:spPr bwMode="auto">
          <a:xfrm>
            <a:off x="10844774" y="20989184"/>
            <a:ext cx="8441193" cy="1934479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86970" tIns="43485" rIns="86970" bIns="43485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3.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Ornithopod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pes tracks from Rio do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Peixe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basin:</a:t>
            </a:r>
          </a:p>
          <a:p>
            <a:pPr algn="just" eaLnBrk="1" hangingPunct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Sousaichnium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pricei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(b)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Staurichnium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diogenis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(c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Caririchnium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magnificum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(d)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Iguanodontipodidae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Tracks a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 redrawn from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Leonardi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1979),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track c redrawn from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Leonardi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1984).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10965952" y="18532375"/>
            <a:ext cx="8239577" cy="2378099"/>
            <a:chOff x="10967536" y="18615357"/>
            <a:chExt cx="8239577" cy="2378099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1804" y="18615357"/>
              <a:ext cx="3815309" cy="2171385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7536" y="18615357"/>
              <a:ext cx="3929591" cy="2188967"/>
            </a:xfrm>
            <a:prstGeom prst="rect">
              <a:avLst/>
            </a:prstGeom>
          </p:spPr>
        </p:pic>
        <p:sp>
          <p:nvSpPr>
            <p:cNvPr id="11" name="CaixaDeTexto 10"/>
            <p:cNvSpPr txBox="1"/>
            <p:nvPr/>
          </p:nvSpPr>
          <p:spPr>
            <a:xfrm>
              <a:off x="11061870" y="20148446"/>
              <a:ext cx="527709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pt-BR" sz="4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pt-BR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12932331" y="20162459"/>
              <a:ext cx="561372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pt-BR" sz="4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pt-BR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15212073" y="20148447"/>
              <a:ext cx="527709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pt-BR" sz="4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pt-BR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17039135" y="20157758"/>
              <a:ext cx="561372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pt-BR" sz="4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pt-BR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6" descr="https://upload.wikimedia.org/wikipedia/commons/4/40/Bras%C3%A3o_da_UFB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58" y="2792552"/>
            <a:ext cx="1492943" cy="2303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71" y="5921953"/>
            <a:ext cx="7357800" cy="53521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641" y="5519624"/>
            <a:ext cx="2640796" cy="2820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34" y="7716629"/>
            <a:ext cx="6701674" cy="40429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 b="17718"/>
          <a:stretch/>
        </p:blipFill>
        <p:spPr>
          <a:xfrm>
            <a:off x="10947482" y="9626835"/>
            <a:ext cx="8270744" cy="8686800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12595090" y="14490843"/>
            <a:ext cx="4626299" cy="346987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3637361" y="10189709"/>
            <a:ext cx="2170834" cy="199386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15808195" y="9451612"/>
            <a:ext cx="4023934" cy="738097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5808195" y="12177504"/>
            <a:ext cx="4313461" cy="966667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7221389" y="17969826"/>
            <a:ext cx="2331848" cy="607893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7221389" y="13683322"/>
            <a:ext cx="2834616" cy="807521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3" b="23363"/>
          <a:stretch/>
        </p:blipFill>
        <p:spPr>
          <a:xfrm>
            <a:off x="20122135" y="13690359"/>
            <a:ext cx="8293583" cy="6220461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</p:pic>
      <p:grpSp>
        <p:nvGrpSpPr>
          <p:cNvPr id="73" name="Group 72"/>
          <p:cNvGrpSpPr/>
          <p:nvPr/>
        </p:nvGrpSpPr>
        <p:grpSpPr>
          <a:xfrm>
            <a:off x="10879066" y="5488641"/>
            <a:ext cx="8407576" cy="3828147"/>
            <a:chOff x="1681515" y="6240826"/>
            <a:chExt cx="8407576" cy="3828147"/>
          </a:xfrm>
        </p:grpSpPr>
        <p:sp>
          <p:nvSpPr>
            <p:cNvPr id="10" name="Text Box 189"/>
            <p:cNvSpPr txBox="1">
              <a:spLocks noChangeArrowheads="1"/>
            </p:cNvSpPr>
            <p:nvPr/>
          </p:nvSpPr>
          <p:spPr bwMode="auto">
            <a:xfrm>
              <a:off x="1681515" y="7132373"/>
              <a:ext cx="8407576" cy="2936600"/>
            </a:xfrm>
            <a:prstGeom prst="rect">
              <a:avLst/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2700000" scaled="1"/>
            </a:gradFill>
            <a:ln w="127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173940" tIns="173940" rIns="173940" bIns="173940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hangingPunct="1"/>
              <a:r>
                <a:rPr lang="en-US" alt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alt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preliminary </a:t>
              </a:r>
              <a:r>
                <a:rPr lang="en-US" alt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description of a new </a:t>
              </a:r>
              <a:r>
                <a:rPr lang="en-US" alt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dinosaur </a:t>
              </a:r>
              <a:r>
                <a:rPr lang="en-US" altLang="pt-BR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tracksite</a:t>
              </a:r>
              <a:r>
                <a:rPr lang="en-US" alt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from the Early Cretaceous </a:t>
              </a:r>
              <a:r>
                <a:rPr lang="en-US" alt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pt-BR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Barremian</a:t>
              </a:r>
              <a:r>
                <a:rPr lang="en-US" alt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?) </a:t>
              </a:r>
              <a:r>
                <a:rPr lang="en-US" alt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Sousa Formation of northeastern </a:t>
              </a:r>
              <a:r>
                <a:rPr lang="en-US" alt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Brazil is </a:t>
              </a:r>
              <a:r>
                <a:rPr lang="en-US" alt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presented. </a:t>
              </a:r>
              <a:r>
                <a:rPr lang="en-US" altLang="pt-BR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Pereiros</a:t>
              </a:r>
              <a:r>
                <a:rPr lang="en-US" alt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presents </a:t>
              </a:r>
              <a:r>
                <a:rPr lang="en-US" altLang="pt-BR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ornithopod</a:t>
              </a:r>
              <a:r>
                <a:rPr lang="en-US" alt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altLang="pt-BR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theropod</a:t>
              </a:r>
              <a:r>
                <a:rPr lang="en-US" alt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tracks and add new </a:t>
              </a:r>
              <a:r>
                <a:rPr lang="en-US" alt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information </a:t>
              </a:r>
              <a:r>
                <a:rPr lang="en-US" alt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about the morphological variability of </a:t>
              </a:r>
              <a:r>
                <a:rPr lang="en-US" alt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dinosaur </a:t>
              </a:r>
              <a:r>
                <a:rPr lang="en-US" altLang="pt-BR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ichnocoenoses</a:t>
              </a:r>
              <a:r>
                <a:rPr lang="en-US" alt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during </a:t>
              </a:r>
              <a:r>
                <a:rPr lang="en-US" alt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Early </a:t>
              </a:r>
              <a:r>
                <a:rPr lang="en-US" alt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Cretaceous of Brazil.</a:t>
              </a:r>
              <a:endParaRPr lang="en-US" alt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681515" y="6240826"/>
              <a:ext cx="8407576" cy="8915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970" tIns="43485" rIns="86970" bIns="43485" rtlCol="0" anchor="ctr"/>
            <a:lstStyle/>
            <a:p>
              <a:pPr algn="ctr"/>
              <a:r>
                <a:rPr lang="en-US" sz="54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Abstract</a:t>
              </a:r>
            </a:p>
          </p:txBody>
        </p:sp>
      </p:grpSp>
      <p:cxnSp>
        <p:nvCxnSpPr>
          <p:cNvPr id="83" name="Straight Connector 82"/>
          <p:cNvCxnSpPr/>
          <p:nvPr/>
        </p:nvCxnSpPr>
        <p:spPr>
          <a:xfrm flipH="1">
            <a:off x="19832131" y="5627719"/>
            <a:ext cx="278891" cy="3819908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t="5251" r="12578" b="6619"/>
          <a:stretch/>
        </p:blipFill>
        <p:spPr>
          <a:xfrm>
            <a:off x="20148643" y="5673775"/>
            <a:ext cx="8243802" cy="7571282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0" t="17612" r="16220" b="25362"/>
          <a:stretch/>
        </p:blipFill>
        <p:spPr>
          <a:xfrm>
            <a:off x="20056005" y="21625719"/>
            <a:ext cx="8359713" cy="908020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05" name="Text Box 180"/>
          <p:cNvSpPr txBox="1">
            <a:spLocks noChangeArrowheads="1"/>
          </p:cNvSpPr>
          <p:nvPr/>
        </p:nvSpPr>
        <p:spPr bwMode="auto">
          <a:xfrm>
            <a:off x="20015264" y="20416394"/>
            <a:ext cx="8441193" cy="826483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86970" tIns="43485" rIns="86970" bIns="43485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4.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Theropod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track (SOPE III) from the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Pereiros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ichnosite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referred to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Irenesauripus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Scale bar = 300 mm.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 Box 180"/>
          <p:cNvSpPr txBox="1">
            <a:spLocks noChangeArrowheads="1"/>
          </p:cNvSpPr>
          <p:nvPr/>
        </p:nvSpPr>
        <p:spPr bwMode="auto">
          <a:xfrm>
            <a:off x="1748642" y="12861212"/>
            <a:ext cx="8404267" cy="1565147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86970" tIns="43485" rIns="86970" bIns="43485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Ornithopod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tracks at the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Pereiros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ichnosite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Scale bar = 300 mm.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Ornithopod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trackway.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Tracks of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Iguanodontipodidae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SOPE I-1,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SOPE I-3. SOPE; SO = Sousa Formation; PE =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Pereiros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CaixaDeTexto 10"/>
          <p:cNvSpPr txBox="1"/>
          <p:nvPr/>
        </p:nvSpPr>
        <p:spPr>
          <a:xfrm>
            <a:off x="10998658" y="9587073"/>
            <a:ext cx="527709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aixaDeTexto 36"/>
          <p:cNvSpPr txBox="1"/>
          <p:nvPr/>
        </p:nvSpPr>
        <p:spPr>
          <a:xfrm>
            <a:off x="20198912" y="5627719"/>
            <a:ext cx="56137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aixaDeTexto 37"/>
          <p:cNvSpPr txBox="1"/>
          <p:nvPr/>
        </p:nvSpPr>
        <p:spPr>
          <a:xfrm>
            <a:off x="20215744" y="13601164"/>
            <a:ext cx="527709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 Box 180"/>
          <p:cNvSpPr txBox="1">
            <a:spLocks noChangeArrowheads="1"/>
          </p:cNvSpPr>
          <p:nvPr/>
        </p:nvSpPr>
        <p:spPr bwMode="auto">
          <a:xfrm>
            <a:off x="1748642" y="12081801"/>
            <a:ext cx="8407576" cy="457151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86970" tIns="43485" rIns="86970" bIns="43485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Figure 1. Map of the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Pereiros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ichnosite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locality.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 Box 191"/>
          <p:cNvSpPr txBox="1">
            <a:spLocks noChangeArrowheads="1"/>
          </p:cNvSpPr>
          <p:nvPr/>
        </p:nvSpPr>
        <p:spPr bwMode="auto">
          <a:xfrm>
            <a:off x="1748641" y="38128827"/>
            <a:ext cx="26672086" cy="2936600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2700000" scaled="1"/>
          </a:gra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73940" tIns="173940" rIns="173940" bIns="17394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Díaz-Martínez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I., Pereda-Suberbiola, X., Pérez-Lorente, F. and Canudo J.I. 2015. Ichnotaxonomic Review of Large Ornithopod Dinosaur Tracks: Temporal and Geographic Implications. </a:t>
            </a:r>
            <a:r>
              <a:rPr lang="pt-BR" alt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PLoS ONE 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10(2): e0115477 doi:10.1371/journal.pone.0115477</a:t>
            </a:r>
          </a:p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Leonardi, G. 1979. Nota Preliminar Sobre Seis Pistas de Dinossauros Ornithischia da Bacia do Rio do Peixe (Cretáceo Inferior) em Sousa, Paraíba, Brasil. </a:t>
            </a:r>
            <a:r>
              <a:rPr lang="pt-BR" alt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Anais da Academia Brasileira de Ciências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51(3): 501–516.</a:t>
            </a:r>
          </a:p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Leonardi, G. 1984. Le impronte fossili di dinosauri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pp. 161-186 in: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Bonaparte, J.F. et al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(eds.). </a:t>
            </a:r>
            <a:r>
              <a:rPr lang="it-IT" sz="2800" i="1" dirty="0">
                <a:latin typeface="Arial" panose="020B0604020202020204" pitchFamily="34" charset="0"/>
                <a:cs typeface="Arial" panose="020B0604020202020204" pitchFamily="34" charset="0"/>
              </a:rPr>
              <a:t>Sulle orme dei dinosauri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Erizzo: Venezia-Mestre.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Sternberg C. M. 1932. Dinosaur tracks from Peace River, British Columbia.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National Museum of Canada Bulletin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68: 59–85.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 Box 191"/>
          <p:cNvSpPr txBox="1">
            <a:spLocks noChangeArrowheads="1"/>
          </p:cNvSpPr>
          <p:nvPr/>
        </p:nvSpPr>
        <p:spPr bwMode="auto">
          <a:xfrm>
            <a:off x="1572196" y="41051603"/>
            <a:ext cx="26672086" cy="812942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173940" tIns="173940" rIns="173940" bIns="17394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Funding statement: Maria E. C. Leal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is supported by a grant from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CNPq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-FUNCAP (DCR-0024-01186.01.00/14).</a:t>
            </a:r>
            <a:endParaRPr lang="pt-BR" alt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1748640" y="37236348"/>
            <a:ext cx="26667077" cy="8915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0" tIns="43485" rIns="86970" bIns="43485" rtlCol="0" anchor="ctr"/>
          <a:lstStyle/>
          <a:p>
            <a:pPr algn="ctr"/>
            <a:r>
              <a:rPr lang="en-US" sz="5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54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7018</TotalTime>
  <Words>1030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Microsoft YaHei</vt:lpstr>
      <vt:lpstr>Arial</vt:lpstr>
      <vt:lpstr>Calibri</vt:lpstr>
      <vt:lpstr>Office Theme</vt:lpstr>
      <vt:lpstr>PowerPoint Presentation</vt:lpstr>
    </vt:vector>
  </TitlesOfParts>
  <Company>Genigraphics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Genigraphics Research Poster Template A0/A1</dc:title>
  <dc:creator>Jay Larson</dc:creator>
  <dc:description>Quality poster printing
www.genigraphics.com
1-800-790-4001</dc:description>
  <cp:lastModifiedBy>Nicholas Gardner</cp:lastModifiedBy>
  <cp:revision>173</cp:revision>
  <cp:lastPrinted>2013-02-12T02:21:55Z</cp:lastPrinted>
  <dcterms:created xsi:type="dcterms:W3CDTF">2013-02-10T21:14:48Z</dcterms:created>
  <dcterms:modified xsi:type="dcterms:W3CDTF">2015-08-25T07:51:17Z</dcterms:modified>
</cp:coreProperties>
</file>